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7" r:id="rId3"/>
  </p:sldMasterIdLst>
  <p:notesMasterIdLst>
    <p:notesMasterId r:id="rId35"/>
  </p:notesMasterIdLst>
  <p:handoutMasterIdLst>
    <p:handoutMasterId r:id="rId36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00FF"/>
    <a:srgbClr val="E47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80" autoAdjust="0"/>
    <p:restoredTop sz="94364" autoAdjust="0"/>
  </p:normalViewPr>
  <p:slideViewPr>
    <p:cSldViewPr snapToGrid="0">
      <p:cViewPr varScale="1">
        <p:scale>
          <a:sx n="125" d="100"/>
          <a:sy n="125" d="100"/>
        </p:scale>
        <p:origin x="1200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71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10121-3D56-4962-B5BE-6E296EA34FA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15F0D-2C68-47A5-9C75-8C8E7DC7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F453F-F68E-4C54-A469-CFB96FBD7289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5950" y="914400"/>
            <a:ext cx="328930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1"/>
            <a:ext cx="7680960" cy="28803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94A2B-7DF5-4B11-9035-3F7075DB9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965782EA-33A7-41DF-8D86-57DE70067A23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11734-44E7-4DAD-A619-8C453C64911D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7017-9595-431B-AFDD-38736A472341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3B833-00D4-45E2-80AE-BC943272341F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EF8C-11DB-4A0F-B7DE-B1C74AF26B15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489B7-1C47-4275-9C3F-E6D974ABF0F8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96E3B-9826-42DE-9038-E24523DC5B6C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C90F-DD2E-4D24-8051-E25C51DE97A0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EC7D-BD1E-4867-8985-B733A1FFD817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12B6D-A61C-4E55-8512-8771C63236DC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0965" indent="0">
              <a:buNone/>
              <a:defRPr sz="750"/>
            </a:lvl5pPr>
            <a:lvl6pPr marL="1713865" indent="0">
              <a:buNone/>
              <a:defRPr sz="750"/>
            </a:lvl6pPr>
            <a:lvl7pPr marL="2056765" indent="0">
              <a:buNone/>
              <a:defRPr sz="750"/>
            </a:lvl7pPr>
            <a:lvl8pPr marL="2399665" indent="0">
              <a:buNone/>
              <a:defRPr sz="750"/>
            </a:lvl8pPr>
            <a:lvl9pPr marL="2742565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C593-0866-4B7A-B745-65882E1C9173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A41B-71A8-4469-B736-337777CA4CFF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A38E-26B9-4B06-8544-4FA9816703F1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08791-0207-4E12-B082-23AB58C76841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02C6-F27D-4302-9C60-D494BF9A9D69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sz="135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30157-89E9-476A-8328-A49CBA3C80BC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9DB-CB12-484F-8D71-0DE9DBA24187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C5F9-C321-4CCA-897E-633E163E5BC0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8A58-C503-4DB6-A4FD-01B3E9960C7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E0CFA-C255-444F-8390-A2A2D64DD568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1"/>
            <a:ext cx="6619244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1D06-D3DE-4173-8CAD-215E06C596FC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5AE4-665A-4CA4-AEDC-700B942AEF02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D546E-0964-49EC-9D58-00AD5175258D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Jinhao Zhang (HITSZ)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861734"/>
            <a:ext cx="6619243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B9F1-5619-4DDF-8DE1-DA9EA2C9E3BF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2060576"/>
            <a:ext cx="3297254" cy="41957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2056093"/>
            <a:ext cx="3297256" cy="420024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F4CA-6AF4-4BF0-B7FD-FCFC6FA4FC45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2514600"/>
            <a:ext cx="3297254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2514600"/>
            <a:ext cx="3297254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3C90-C87B-4689-9B51-3BDF24AA9B19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5D2D-9C04-422B-93E9-29C55C9E297C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979C-F1BB-4042-95E2-9561EACA9E2F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3129281"/>
            <a:ext cx="2550797" cy="2895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3A0B-2561-4A09-8410-A8211A279536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854192"/>
            <a:ext cx="3819680" cy="157480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1143000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4B96-0CFE-4997-8367-B8BECDED8FE6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800587"/>
            <a:ext cx="6619243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36732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C029-9EB9-4DA6-A37B-D4DA68AD6688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4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47D-420F-4260-883F-A2BD912515B9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232337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3771174"/>
            <a:ext cx="5459737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9FCB-E600-4BE7-9514-EEFE2E237B73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971254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915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2613788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9150"/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25B1-E87C-4A75-B2AF-0E00F2CF4312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Jinhao Zhang (HITSZ)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124201"/>
            <a:ext cx="6619245" cy="165318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0326-E103-4454-A86F-DD3456DB966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98120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66700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981200"/>
            <a:ext cx="220218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981200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66700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56D4-9679-48D3-93EC-FE1062C1C3F9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4250949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4827212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49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4827211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4250949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09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E86C-678B-4CFA-8BFF-6656439B25BC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43154-7EB5-418B-A2C7-BBC0D32CADD4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430214"/>
            <a:ext cx="131445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887414"/>
            <a:ext cx="5567362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2C53-C8FE-44D7-B4C6-4C4FA4ED37E3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33AC-80B4-49DA-949E-4D894FBE95D4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0563-9962-4CFB-8DC9-23450325C6B2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0A1E-EF28-409C-99CA-4E9D9CC55B7D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4CAA-D025-49E3-AFCB-8C72343ECF17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6B4E-AC2A-4F93-BB0A-DD064E4E66DE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EDF23-E232-4B2B-861B-9317ECAB0828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Jinhao Zhang (HITSZ)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67294-D263-4A0A-8A0C-D41F000790CD}" type="slidenum">
              <a:rPr lang="en-US" smtClean="0"/>
              <a:t>‹#›</a:t>
            </a:fld>
            <a:endParaRPr 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80728FE-61A5-CF7F-9EFC-3824A6385832}"/>
              </a:ext>
            </a:extLst>
          </p:cNvPr>
          <p:cNvGrpSpPr/>
          <p:nvPr userDrawn="1"/>
        </p:nvGrpSpPr>
        <p:grpSpPr>
          <a:xfrm>
            <a:off x="47953" y="9830"/>
            <a:ext cx="9805926" cy="618813"/>
            <a:chOff x="47953" y="9830"/>
            <a:chExt cx="9805926" cy="61881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A66D91-6BC5-B2E9-5D1B-C4330192C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3" y="84898"/>
              <a:ext cx="2939496" cy="543745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C1E4E2A-F24D-989E-790B-6E91F4EAC6AB}"/>
                </a:ext>
              </a:extLst>
            </p:cNvPr>
            <p:cNvGrpSpPr/>
            <p:nvPr userDrawn="1"/>
          </p:nvGrpSpPr>
          <p:grpSpPr>
            <a:xfrm>
              <a:off x="6337780" y="9830"/>
              <a:ext cx="3516099" cy="584328"/>
              <a:chOff x="4882147" y="3307438"/>
              <a:chExt cx="3516099" cy="584328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46E6D70B-43A3-0E3B-671B-85549FA715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2477" y="3395098"/>
                <a:ext cx="548603" cy="448857"/>
              </a:xfrm>
              <a:prstGeom prst="rect">
                <a:avLst/>
              </a:prstGeom>
            </p:spPr>
          </p:pic>
          <p:sp>
            <p:nvSpPr>
              <p:cNvPr id="20" name="Rectangle 2">
                <a:extLst>
                  <a:ext uri="{FF2B5EF4-FFF2-40B4-BE49-F238E27FC236}">
                    <a16:creationId xmlns:a16="http://schemas.microsoft.com/office/drawing/2014/main" id="{91C3A052-9F8C-B3A0-0CA0-D617365A5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9315" y="3307438"/>
                <a:ext cx="164176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1800" b="1" dirty="0">
                    <a:solidFill>
                      <a:srgbClr val="9DBED1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MASLAB</a:t>
                </a:r>
                <a:endParaRPr lang="en-US" altLang="zh-CN" sz="600" b="1" dirty="0">
                  <a:solidFill>
                    <a:srgbClr val="9DBED1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" name="Rectangle 3">
                <a:extLst>
                  <a:ext uri="{FF2B5EF4-FFF2-40B4-BE49-F238E27FC236}">
                    <a16:creationId xmlns:a16="http://schemas.microsoft.com/office/drawing/2014/main" id="{FBB42276-4683-4415-F229-C54EB275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147" y="3583989"/>
                <a:ext cx="351609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9DBED1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Multi-Agent System Lab</a:t>
                </a:r>
                <a:endParaRPr lang="en-US" altLang="zh-CN" sz="400" dirty="0">
                  <a:solidFill>
                    <a:srgbClr val="9DBED1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EBC74690-FA2A-A219-C010-B6E693C65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1127" y="3627076"/>
                <a:ext cx="175814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BED1"/>
                </a:solidFill>
                <a:prstDash val="solid"/>
                <a:miter lim="800000"/>
              </a:ln>
              <a:effectLst/>
            </p:spPr>
          </p:cxn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59465-5112-4A2D-B9B1-8CF4392AF31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530" indent="-21463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42247C3-9F99-43EF-A76C-D81950AEC5E9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Jinhao Zhang (HITSZ)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530" indent="-21463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6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9.png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6.00927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hyperlink" Target="https://arxiv.org/abs/2211.0109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01469" TargetMode="External"/><Relationship Id="rId7" Type="http://schemas.openxmlformats.org/officeDocument/2006/relationships/hyperlink" Target="https://arxiv.org/abs/2212.09748" TargetMode="External"/><Relationship Id="rId2" Type="http://schemas.openxmlformats.org/officeDocument/2006/relationships/hyperlink" Target="https://arxiv.org/abs/2010.025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112.10741" TargetMode="External"/><Relationship Id="rId4" Type="http://schemas.openxmlformats.org/officeDocument/2006/relationships/hyperlink" Target="https://arxiv.org/abs/2105.05233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</a:t>
            </a:fld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397136" y="2906635"/>
            <a:ext cx="856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Deeper into Diffusion Probabilistic Models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85" y="1189812"/>
            <a:ext cx="6048782" cy="9432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26646" y="4613164"/>
            <a:ext cx="189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Jinhao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7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10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291367" y="147732"/>
            <a:ext cx="3279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Matching</a:t>
            </a:r>
          </a:p>
          <a:p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70" y="776517"/>
            <a:ext cx="6030635" cy="20843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506" y="3192519"/>
            <a:ext cx="4986329" cy="251975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98108" y="5995710"/>
            <a:ext cx="40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Dynamics Sampling</a:t>
            </a:r>
          </a:p>
        </p:txBody>
      </p:sp>
      <p:cxnSp>
        <p:nvCxnSpPr>
          <p:cNvPr id="19" name="直接箭头连接符 18"/>
          <p:cNvCxnSpPr>
            <a:endCxn id="17" idx="0"/>
          </p:cNvCxnSpPr>
          <p:nvPr/>
        </p:nvCxnSpPr>
        <p:spPr>
          <a:xfrm flipH="1">
            <a:off x="3144336" y="5549156"/>
            <a:ext cx="2709617" cy="446554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7" idx="3"/>
          </p:cNvCxnSpPr>
          <p:nvPr/>
        </p:nvCxnSpPr>
        <p:spPr>
          <a:xfrm flipV="1">
            <a:off x="5190564" y="6226542"/>
            <a:ext cx="924486" cy="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89" y="6017821"/>
            <a:ext cx="1699492" cy="417442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H="1" flipV="1">
            <a:off x="4069976" y="3258550"/>
            <a:ext cx="1171647" cy="46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215096" y="2789483"/>
            <a:ext cx="102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5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11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291367" y="147732"/>
            <a:ext cx="3279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Matching</a:t>
            </a:r>
          </a:p>
          <a:p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70" y="1179930"/>
            <a:ext cx="6030635" cy="2084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73" y="3264235"/>
            <a:ext cx="6199654" cy="23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12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291367" y="147732"/>
            <a:ext cx="3279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Matching</a:t>
            </a:r>
          </a:p>
          <a:p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83" y="1503324"/>
            <a:ext cx="2110611" cy="78738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4820" y="824841"/>
            <a:ext cx="567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Distribution(Energy Model)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1053" y="1286505"/>
            <a:ext cx="159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term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42477" y="2025170"/>
            <a:ext cx="2572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factor</a:t>
            </a:r>
            <a:b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Intractable!!!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208494" y="1503325"/>
            <a:ext cx="1111624" cy="1016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8" idx="1"/>
          </p:cNvCxnSpPr>
          <p:nvPr/>
        </p:nvCxnSpPr>
        <p:spPr>
          <a:xfrm>
            <a:off x="4931248" y="2160495"/>
            <a:ext cx="1011229" cy="21861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6777" y="2464561"/>
            <a:ext cx="273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Function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6" y="3071611"/>
            <a:ext cx="4643717" cy="45388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279027" y="3748720"/>
            <a:ext cx="6585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The score function has a one-to-one correspondence with the energy-based probability distribution!!!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>
            <a:stCxn id="2" idx="2"/>
          </p:cNvCxnSpPr>
          <p:nvPr/>
        </p:nvCxnSpPr>
        <p:spPr>
          <a:xfrm flipH="1">
            <a:off x="4153188" y="2290711"/>
            <a:ext cx="1" cy="643958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91262" y="4456606"/>
            <a:ext cx="374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Fitting Score Function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4938907"/>
            <a:ext cx="2717966" cy="70325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181771" y="5715098"/>
            <a:ext cx="6585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the score function is fitted, how can we sample from the target probability distribution?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1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13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2944546" y="309760"/>
            <a:ext cx="3973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4820" y="824841"/>
            <a:ext cx="567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60" y="1315411"/>
            <a:ext cx="4889567" cy="54773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9413" y="1863142"/>
            <a:ext cx="3318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2510"/>
            <a:ext cx="4174836" cy="31311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87" y="2440489"/>
            <a:ext cx="4831503" cy="53930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961714" y="1785800"/>
            <a:ext cx="1170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ial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60743" y="3928531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 drives particles towards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energy region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induces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walks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it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>
            <a:stCxn id="12" idx="2"/>
          </p:cNvCxnSpPr>
          <p:nvPr/>
        </p:nvCxnSpPr>
        <p:spPr>
          <a:xfrm>
            <a:off x="4547139" y="2979797"/>
            <a:ext cx="1567911" cy="1451995"/>
          </a:xfrm>
          <a:prstGeom prst="straightConnector1">
            <a:avLst/>
          </a:prstGeom>
          <a:ln w="254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6289964" y="2927186"/>
            <a:ext cx="466261" cy="1884959"/>
          </a:xfrm>
          <a:prstGeom prst="straightConnector1">
            <a:avLst/>
          </a:prstGeom>
          <a:ln w="254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60602" y="1401675"/>
            <a:ext cx="1866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2025059" y="1348061"/>
            <a:ext cx="0" cy="57178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07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14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2288129" y="392815"/>
            <a:ext cx="487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Steady-state Distribution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5173" y="986205"/>
            <a:ext cx="383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Fokker-Planck Equation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12" y="1509425"/>
            <a:ext cx="7270376" cy="7530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609994" y="2595064"/>
            <a:ext cx="150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 of LDS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6966" y="2585660"/>
            <a:ext cx="213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PDF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>
            <a:endCxn id="20" idx="0"/>
          </p:cNvCxnSpPr>
          <p:nvPr/>
        </p:nvCxnSpPr>
        <p:spPr>
          <a:xfrm>
            <a:off x="5056094" y="2106706"/>
            <a:ext cx="306428" cy="4883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1" idx="0"/>
          </p:cNvCxnSpPr>
          <p:nvPr/>
        </p:nvCxnSpPr>
        <p:spPr>
          <a:xfrm>
            <a:off x="1649506" y="2187388"/>
            <a:ext cx="115822" cy="3982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75173" y="3077120"/>
            <a:ext cx="576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Steady-state Boltzmann Distribution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28" y="3600340"/>
            <a:ext cx="3208522" cy="678646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913021" y="2754937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Substitute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曲线连接符 40"/>
          <p:cNvCxnSpPr>
            <a:stCxn id="31" idx="3"/>
            <a:endCxn id="3" idx="3"/>
          </p:cNvCxnSpPr>
          <p:nvPr/>
        </p:nvCxnSpPr>
        <p:spPr>
          <a:xfrm flipV="1">
            <a:off x="6115050" y="1885960"/>
            <a:ext cx="2092138" cy="2053703"/>
          </a:xfrm>
          <a:prstGeom prst="curvedConnector3">
            <a:avLst>
              <a:gd name="adj1" fmla="val 110927"/>
            </a:avLst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15248" y="4051271"/>
            <a:ext cx="84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156448" y="5293967"/>
                <a:ext cx="6615952" cy="1004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 set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converges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the steady-state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Boltzmann </a:t>
                </a:r>
                <a:r>
                  <a:rPr lang="en-US" altLang="zh-CN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</a:t>
                </a:r>
                <a:endPara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48" y="5293967"/>
                <a:ext cx="6615952" cy="1004073"/>
              </a:xfrm>
              <a:prstGeom prst="rect">
                <a:avLst/>
              </a:prstGeom>
              <a:blipFill>
                <a:blip r:embed="rId4"/>
                <a:stretch>
                  <a:fillRect l="-1935" t="-1818" r="-258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16" y="4519903"/>
            <a:ext cx="1331946" cy="36424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89128" y="4085579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Max-entropy</a:t>
            </a:r>
          </a:p>
          <a:p>
            <a:pPr algn="ctr"/>
            <a:r>
              <a:rPr lang="en-US" altLang="zh-CN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zh-CN" altLang="en-US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0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Jinhao</a:t>
            </a:r>
            <a:r>
              <a:rPr lang="en-US" dirty="0" smtClean="0"/>
              <a:t>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15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2824528" y="411539"/>
            <a:ext cx="4662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3101" y="977241"/>
            <a:ext cx="91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8492" y="2949040"/>
            <a:ext cx="5500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teady-state Boltzmann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41" y="1435143"/>
            <a:ext cx="3583709" cy="4113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7" y="3517131"/>
            <a:ext cx="2327565" cy="7198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1" y="2382556"/>
            <a:ext cx="5070763" cy="53963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78492" y="1904865"/>
            <a:ext cx="3305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4271326" y="2418413"/>
            <a:ext cx="1769256" cy="44405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280562" y="2053746"/>
            <a:ext cx="192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Function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8961" y="4305486"/>
            <a:ext cx="1776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1" y="4828706"/>
            <a:ext cx="4572000" cy="582339"/>
          </a:xfrm>
          <a:prstGeom prst="rect">
            <a:avLst/>
          </a:prstGeom>
        </p:spPr>
      </p:pic>
      <p:sp>
        <p:nvSpPr>
          <p:cNvPr id="34" name="圆角矩形 33"/>
          <p:cNvSpPr/>
          <p:nvPr/>
        </p:nvSpPr>
        <p:spPr>
          <a:xfrm>
            <a:off x="2006372" y="4740471"/>
            <a:ext cx="5319445" cy="768309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028950" y="5597015"/>
            <a:ext cx="331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Dynamics Sampling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Jinhao</a:t>
            </a:r>
            <a:r>
              <a:rPr lang="en-US" dirty="0" smtClean="0"/>
              <a:t>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48010" y="465327"/>
            <a:ext cx="4662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Degenerate Distribution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33352" y="4495783"/>
            <a:ext cx="5637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manifold is a low-dimensional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sub-manifold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image space.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https://i-blog.csdnimg.cn/blog_migrate/f919a8b3f31c91f85a3b5ef3556846f6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495" y="1386412"/>
            <a:ext cx="3555073" cy="27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339539" y="1186357"/>
            <a:ext cx="151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Space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39" y="3897101"/>
            <a:ext cx="1700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Mainfold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>
            <a:endCxn id="19" idx="3"/>
          </p:cNvCxnSpPr>
          <p:nvPr/>
        </p:nvCxnSpPr>
        <p:spPr>
          <a:xfrm flipH="1" flipV="1">
            <a:off x="1855694" y="1386412"/>
            <a:ext cx="1075765" cy="396370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20" idx="3"/>
          </p:cNvCxnSpPr>
          <p:nvPr/>
        </p:nvCxnSpPr>
        <p:spPr>
          <a:xfrm flipH="1">
            <a:off x="2039657" y="3059834"/>
            <a:ext cx="1604682" cy="103732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32" idx="1"/>
          </p:cNvCxnSpPr>
          <p:nvPr/>
        </p:nvCxnSpPr>
        <p:spPr>
          <a:xfrm>
            <a:off x="6115051" y="2741784"/>
            <a:ext cx="769844" cy="61998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6884895" y="3130932"/>
                <a:ext cx="1814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5" y="3130932"/>
                <a:ext cx="1814632" cy="461665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804213" y="1407259"/>
                <a:ext cx="1814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13" y="1407259"/>
                <a:ext cx="1814632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/>
          <p:cNvCxnSpPr/>
          <p:nvPr/>
        </p:nvCxnSpPr>
        <p:spPr>
          <a:xfrm flipV="1">
            <a:off x="6115050" y="1616730"/>
            <a:ext cx="769845" cy="12964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32" y="5679367"/>
            <a:ext cx="1616616" cy="532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4779071" y="5746770"/>
                <a:ext cx="3124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Poor estimation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71" y="5746770"/>
                <a:ext cx="3124598" cy="461665"/>
              </a:xfrm>
              <a:prstGeom prst="rect">
                <a:avLst/>
              </a:prstGeom>
              <a:blipFill>
                <a:blip r:embed="rId6"/>
                <a:stretch>
                  <a:fillRect l="-3119" t="-10667" r="-195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/>
          <p:cNvCxnSpPr>
            <a:endCxn id="30" idx="0"/>
          </p:cNvCxnSpPr>
          <p:nvPr/>
        </p:nvCxnSpPr>
        <p:spPr>
          <a:xfrm flipH="1">
            <a:off x="2546340" y="5260040"/>
            <a:ext cx="482610" cy="419327"/>
          </a:xfrm>
          <a:prstGeom prst="straightConnector1">
            <a:avLst/>
          </a:prstGeom>
          <a:ln w="88900"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3363613" y="5990246"/>
            <a:ext cx="1424423" cy="10819"/>
          </a:xfrm>
          <a:prstGeom prst="straightConnector1">
            <a:avLst/>
          </a:prstGeom>
          <a:ln w="88900" cmpd="dbl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7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Jinhao</a:t>
            </a:r>
            <a:r>
              <a:rPr lang="en-US" dirty="0" smtClean="0"/>
              <a:t>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70857" y="492221"/>
            <a:ext cx="669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Conditional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Matching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45" y="3822438"/>
            <a:ext cx="7597509" cy="253391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52797" y="1059505"/>
            <a:ext cx="3270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Gaussian Noise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61" y="1508712"/>
            <a:ext cx="3563878" cy="46596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52797" y="1941139"/>
            <a:ext cx="315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PDF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69" y="2397212"/>
            <a:ext cx="2708462" cy="4533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68" y="2940804"/>
            <a:ext cx="4020862" cy="680994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2384610" y="2913501"/>
            <a:ext cx="4374777" cy="768309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3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Jinhao</a:t>
            </a:r>
            <a:r>
              <a:rPr lang="en-US" dirty="0" smtClean="0"/>
              <a:t>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70857" y="492221"/>
            <a:ext cx="669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Conditional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Matching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0249" y="1080314"/>
            <a:ext cx="4262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Gaussian Noise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36" y="1603534"/>
            <a:ext cx="3041914" cy="3955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7" y="2526795"/>
            <a:ext cx="6681932" cy="79040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0249" y="2017892"/>
            <a:ext cx="446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Loss Function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10030" y="2123906"/>
            <a:ext cx="185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Intractable!!!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endCxn id="17" idx="1"/>
          </p:cNvCxnSpPr>
          <p:nvPr/>
        </p:nvCxnSpPr>
        <p:spPr>
          <a:xfrm flipV="1">
            <a:off x="5127812" y="2323961"/>
            <a:ext cx="1182218" cy="3923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179" y="3254573"/>
            <a:ext cx="162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Convert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28" y="3901715"/>
            <a:ext cx="7089419" cy="54116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36" y="4566800"/>
            <a:ext cx="3310314" cy="7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Jinhao</a:t>
            </a:r>
            <a:r>
              <a:rPr lang="en-US" dirty="0" smtClean="0"/>
              <a:t>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70857" y="492221"/>
            <a:ext cx="669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Conditional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Matching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0249" y="1080314"/>
            <a:ext cx="378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Over-all Loss Function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113730" y="1648662"/>
            <a:ext cx="6732494" cy="768309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30248" y="3056100"/>
            <a:ext cx="378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that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53" y="3577178"/>
            <a:ext cx="1867784" cy="736653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4542" y="4230641"/>
            <a:ext cx="84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79" y="4716683"/>
            <a:ext cx="1488126" cy="4140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55" y="1636470"/>
            <a:ext cx="6152044" cy="820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89" y="2379050"/>
            <a:ext cx="3993822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781424" y="656189"/>
            <a:ext cx="200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5251" y="1600608"/>
            <a:ext cx="75583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DDPM(Dr.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Ho, UCB, 2020)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Matching(Dr. Song, Stanford, 2019)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Dynamics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 Conditional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Matching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SMLD &amp; DDPM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SDE(Dr. Song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Stanford,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DPM-Solver(Dr. Lu,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THU, 2022)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1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Jinhao</a:t>
            </a:r>
            <a:r>
              <a:rPr lang="en-US" dirty="0" smtClean="0"/>
              <a:t>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12904" y="487496"/>
            <a:ext cx="577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Annealed Langevin Dynamics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49" y="1726645"/>
            <a:ext cx="3921317" cy="287986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30249" y="1080314"/>
            <a:ext cx="142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SMLD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66" y="1726645"/>
            <a:ext cx="3819502" cy="2880000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4885759" y="4240304"/>
            <a:ext cx="80683" cy="806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890237" y="4706162"/>
                <a:ext cx="6140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237" y="4706162"/>
                <a:ext cx="61408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676503" y="4524361"/>
                <a:ext cx="4258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503" y="4524361"/>
                <a:ext cx="425829" cy="369332"/>
              </a:xfrm>
              <a:prstGeom prst="rect">
                <a:avLst/>
              </a:prstGeom>
              <a:blipFill>
                <a:blip r:embed="rId5"/>
                <a:stretch>
                  <a:fillRect l="-428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896878" y="4565503"/>
                <a:ext cx="4258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878" y="4565503"/>
                <a:ext cx="425829" cy="369332"/>
              </a:xfrm>
              <a:prstGeom prst="rect">
                <a:avLst/>
              </a:prstGeom>
              <a:blipFill>
                <a:blip r:embed="rId6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/>
          <p:cNvSpPr/>
          <p:nvPr/>
        </p:nvSpPr>
        <p:spPr>
          <a:xfrm>
            <a:off x="5504325" y="3854817"/>
            <a:ext cx="80683" cy="806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853949" y="3756208"/>
            <a:ext cx="80683" cy="806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526301" y="3012139"/>
            <a:ext cx="80683" cy="806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952197" y="3935500"/>
            <a:ext cx="150560" cy="30480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3" idx="2"/>
          </p:cNvCxnSpPr>
          <p:nvPr/>
        </p:nvCxnSpPr>
        <p:spPr>
          <a:xfrm flipV="1">
            <a:off x="5585008" y="3796550"/>
            <a:ext cx="268941" cy="9860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927013" y="3536415"/>
            <a:ext cx="180416" cy="24489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6400800" y="3052480"/>
            <a:ext cx="165842" cy="1860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 rot="19778407">
            <a:off x="5980814" y="3156118"/>
            <a:ext cx="5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 rot="19778407">
            <a:off x="4983907" y="3802334"/>
            <a:ext cx="5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49" name="直接箭头连接符 48"/>
          <p:cNvCxnSpPr>
            <a:endCxn id="17" idx="0"/>
          </p:cNvCxnSpPr>
          <p:nvPr/>
        </p:nvCxnSpPr>
        <p:spPr>
          <a:xfrm>
            <a:off x="4952197" y="4369291"/>
            <a:ext cx="245084" cy="3368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29" idx="0"/>
          </p:cNvCxnSpPr>
          <p:nvPr/>
        </p:nvCxnSpPr>
        <p:spPr>
          <a:xfrm>
            <a:off x="5705105" y="4069971"/>
            <a:ext cx="184313" cy="454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31" idx="0"/>
          </p:cNvCxnSpPr>
          <p:nvPr/>
        </p:nvCxnSpPr>
        <p:spPr>
          <a:xfrm>
            <a:off x="6770350" y="3631074"/>
            <a:ext cx="339443" cy="934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2593893" y="3050494"/>
            <a:ext cx="2398351" cy="109780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2601740" y="3054236"/>
            <a:ext cx="3415481" cy="62455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2601740" y="3058368"/>
            <a:ext cx="3074763" cy="777615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2601740" y="3061703"/>
            <a:ext cx="3874359" cy="7790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120995" y="5585688"/>
            <a:ext cx="1985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Blurred vision</a:t>
            </a:r>
          </a:p>
        </p:txBody>
      </p:sp>
      <p:sp>
        <p:nvSpPr>
          <p:cNvPr id="77" name="矩形 76"/>
          <p:cNvSpPr/>
          <p:nvPr/>
        </p:nvSpPr>
        <p:spPr>
          <a:xfrm>
            <a:off x="2380101" y="5585687"/>
            <a:ext cx="2043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step size</a:t>
            </a:r>
          </a:p>
        </p:txBody>
      </p:sp>
      <p:sp>
        <p:nvSpPr>
          <p:cNvPr id="78" name="矩形 77"/>
          <p:cNvSpPr/>
          <p:nvPr/>
        </p:nvSpPr>
        <p:spPr>
          <a:xfrm>
            <a:off x="6606984" y="5586364"/>
            <a:ext cx="2043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size</a:t>
            </a:r>
          </a:p>
        </p:txBody>
      </p:sp>
      <p:sp>
        <p:nvSpPr>
          <p:cNvPr id="79" name="矩形 78"/>
          <p:cNvSpPr/>
          <p:nvPr/>
        </p:nvSpPr>
        <p:spPr>
          <a:xfrm>
            <a:off x="4697501" y="5587303"/>
            <a:ext cx="1694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Clear vision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接箭头连接符 80"/>
          <p:cNvCxnSpPr>
            <a:stCxn id="76" idx="3"/>
            <a:endCxn id="77" idx="1"/>
          </p:cNvCxnSpPr>
          <p:nvPr/>
        </p:nvCxnSpPr>
        <p:spPr>
          <a:xfrm flipV="1">
            <a:off x="2106655" y="5816520"/>
            <a:ext cx="273446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7" idx="3"/>
            <a:endCxn id="79" idx="1"/>
          </p:cNvCxnSpPr>
          <p:nvPr/>
        </p:nvCxnSpPr>
        <p:spPr>
          <a:xfrm>
            <a:off x="4424054" y="5816520"/>
            <a:ext cx="273447" cy="16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79" idx="3"/>
            <a:endCxn id="78" idx="1"/>
          </p:cNvCxnSpPr>
          <p:nvPr/>
        </p:nvCxnSpPr>
        <p:spPr>
          <a:xfrm flipV="1">
            <a:off x="6391830" y="5817197"/>
            <a:ext cx="215154" cy="9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6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Jinhao</a:t>
            </a:r>
            <a:r>
              <a:rPr lang="en-US" dirty="0" smtClean="0"/>
              <a:t>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260114" y="254978"/>
            <a:ext cx="3239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 DDPM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6180" y="890537"/>
            <a:ext cx="8982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 sets the number of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sampling steps for each noise to 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39" y="1509424"/>
            <a:ext cx="1692029" cy="299859"/>
          </a:xfrm>
          <a:prstGeom prst="rect">
            <a:avLst/>
          </a:prstGeom>
        </p:spPr>
      </p:pic>
      <p:sp>
        <p:nvSpPr>
          <p:cNvPr id="38" name="圆角矩形 37"/>
          <p:cNvSpPr/>
          <p:nvPr/>
        </p:nvSpPr>
        <p:spPr>
          <a:xfrm>
            <a:off x="3509779" y="1407268"/>
            <a:ext cx="1828548" cy="474588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42" y="2254604"/>
            <a:ext cx="3370597" cy="25415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80" y="2254604"/>
            <a:ext cx="5109013" cy="2442902"/>
          </a:xfrm>
          <a:prstGeom prst="rect">
            <a:avLst/>
          </a:prstGeom>
        </p:spPr>
      </p:pic>
      <p:sp>
        <p:nvSpPr>
          <p:cNvPr id="42" name="椭圆 41"/>
          <p:cNvSpPr/>
          <p:nvPr/>
        </p:nvSpPr>
        <p:spPr>
          <a:xfrm>
            <a:off x="5938441" y="4235149"/>
            <a:ext cx="80683" cy="806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6176677" y="4132726"/>
            <a:ext cx="80683" cy="806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360018" y="3343832"/>
            <a:ext cx="80683" cy="806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/>
          <p:cNvCxnSpPr>
            <a:endCxn id="43" idx="2"/>
          </p:cNvCxnSpPr>
          <p:nvPr/>
        </p:nvCxnSpPr>
        <p:spPr>
          <a:xfrm flipV="1">
            <a:off x="6019124" y="4173068"/>
            <a:ext cx="157553" cy="903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236669" y="3424515"/>
            <a:ext cx="150105" cy="184317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 rot="19143601">
            <a:off x="6377159" y="3586711"/>
            <a:ext cx="63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58" name="直接箭头连接符 57"/>
          <p:cNvCxnSpPr/>
          <p:nvPr/>
        </p:nvCxnSpPr>
        <p:spPr>
          <a:xfrm>
            <a:off x="4975860" y="3810000"/>
            <a:ext cx="1139190" cy="42514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4993748" y="3516673"/>
            <a:ext cx="2317973" cy="2933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4993748" y="3809999"/>
            <a:ext cx="1596583" cy="1238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61366" y="5012816"/>
            <a:ext cx="8821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DDPM requires setting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larger number of sampling steps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Jinhao</a:t>
            </a:r>
            <a:r>
              <a:rPr lang="en-US" dirty="0" smtClean="0"/>
              <a:t>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393724" y="266694"/>
            <a:ext cx="275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7369" y="759945"/>
            <a:ext cx="3599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0486" y="1893786"/>
            <a:ext cx="804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Bayes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stCxn id="11" idx="3"/>
          </p:cNvCxnSpPr>
          <p:nvPr/>
        </p:nvCxnSpPr>
        <p:spPr>
          <a:xfrm flipV="1">
            <a:off x="1645158" y="1591056"/>
            <a:ext cx="1159002" cy="5027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1645158" y="1938528"/>
            <a:ext cx="1159002" cy="1553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445758" y="739533"/>
            <a:ext cx="2237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Classfier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Guidance 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08598" y="2647930"/>
            <a:ext cx="267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Classfier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-free Guidance 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/>
          <p:cNvCxnSpPr>
            <a:stCxn id="30" idx="2"/>
          </p:cNvCxnSpPr>
          <p:nvPr/>
        </p:nvCxnSpPr>
        <p:spPr>
          <a:xfrm flipH="1">
            <a:off x="6140542" y="1139643"/>
            <a:ext cx="1424213" cy="3341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1" idx="0"/>
          </p:cNvCxnSpPr>
          <p:nvPr/>
        </p:nvCxnSpPr>
        <p:spPr>
          <a:xfrm flipH="1" flipV="1">
            <a:off x="7162800" y="2377440"/>
            <a:ext cx="481203" cy="27049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463040" y="2938272"/>
                <a:ext cx="4157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unconditional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generation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2938272"/>
                <a:ext cx="415747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08" y="1294224"/>
            <a:ext cx="6951600" cy="1502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456182" y="3304956"/>
                <a:ext cx="3597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1: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conditional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generation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182" y="3304956"/>
                <a:ext cx="359740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463040" y="3674288"/>
                <a:ext cx="7955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1: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conditional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generation and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away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unconditional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generation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3674288"/>
                <a:ext cx="795528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/>
          <p:cNvSpPr txBox="1"/>
          <p:nvPr/>
        </p:nvSpPr>
        <p:spPr>
          <a:xfrm>
            <a:off x="124856" y="3329340"/>
            <a:ext cx="108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242822" y="3092458"/>
            <a:ext cx="0" cy="883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picx.zhimg.com/v2-f5262da523f2608c5b3a0d8473289464_720w.jpg?source=172ae18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16" y="4134446"/>
            <a:ext cx="5635626" cy="21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2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Jinhao</a:t>
            </a:r>
            <a:r>
              <a:rPr lang="en-US" dirty="0" smtClean="0"/>
              <a:t>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393724" y="266694"/>
            <a:ext cx="275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618" y="913025"/>
            <a:ext cx="4066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Energy-guided Generation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436245"/>
            <a:ext cx="2620862" cy="392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01" y="2235260"/>
            <a:ext cx="4327398" cy="7166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29" y="3852128"/>
            <a:ext cx="4233763" cy="3465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69" y="4643250"/>
            <a:ext cx="5958159" cy="176589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970651" y="1036135"/>
            <a:ext cx="2237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Customized Energy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endCxn id="28" idx="1"/>
          </p:cNvCxnSpPr>
          <p:nvPr/>
        </p:nvCxnSpPr>
        <p:spPr>
          <a:xfrm flipV="1">
            <a:off x="5340096" y="1236190"/>
            <a:ext cx="630555" cy="20005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4618" y="1864885"/>
            <a:ext cx="3773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Energy Guidance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10" y="2999907"/>
            <a:ext cx="2270599" cy="35567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04618" y="4145479"/>
            <a:ext cx="51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4618" y="3342904"/>
            <a:ext cx="190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Function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8637" y="5223643"/>
            <a:ext cx="89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Jensen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>
            <a:stCxn id="36" idx="3"/>
          </p:cNvCxnSpPr>
          <p:nvPr/>
        </p:nvCxnSpPr>
        <p:spPr>
          <a:xfrm>
            <a:off x="1631701" y="5423698"/>
            <a:ext cx="987552" cy="25459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手杖形箭头 64"/>
          <p:cNvSpPr/>
          <p:nvPr/>
        </p:nvSpPr>
        <p:spPr>
          <a:xfrm>
            <a:off x="5535168" y="4876800"/>
            <a:ext cx="1322832" cy="28041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944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613398" y="4235017"/>
            <a:ext cx="213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Posterior Sampling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/>
          <p:cNvCxnSpPr>
            <a:stCxn id="66" idx="2"/>
            <a:endCxn id="65" idx="3"/>
          </p:cNvCxnSpPr>
          <p:nvPr/>
        </p:nvCxnSpPr>
        <p:spPr>
          <a:xfrm flipH="1">
            <a:off x="6179058" y="4635127"/>
            <a:ext cx="1501821" cy="241673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0" y="2845388"/>
                <a:ext cx="28176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45388"/>
                <a:ext cx="2817638" cy="369332"/>
              </a:xfrm>
              <a:prstGeom prst="rect">
                <a:avLst/>
              </a:prstGeom>
              <a:blipFill>
                <a:blip r:embed="rId7"/>
                <a:stretch>
                  <a:fillRect l="-173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/>
          <p:cNvCxnSpPr>
            <a:stCxn id="71" idx="3"/>
            <a:endCxn id="15" idx="1"/>
          </p:cNvCxnSpPr>
          <p:nvPr/>
        </p:nvCxnSpPr>
        <p:spPr>
          <a:xfrm>
            <a:off x="2817638" y="3030054"/>
            <a:ext cx="372472" cy="147692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24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2686050" y="379380"/>
            <a:ext cx="476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Methods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99" y="3348320"/>
            <a:ext cx="5330390" cy="24415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65" y="1354510"/>
            <a:ext cx="5680724" cy="199381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172200" y="3858768"/>
            <a:ext cx="257556" cy="3169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6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25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4106419" y="44100"/>
            <a:ext cx="112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5050" y="759362"/>
            <a:ext cx="186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Ito Process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29" y="1285126"/>
            <a:ext cx="3169920" cy="3549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8" y="1255656"/>
            <a:ext cx="3649803" cy="408853"/>
          </a:xfrm>
          <a:prstGeom prst="rect">
            <a:avLst/>
          </a:prstGeom>
        </p:spPr>
      </p:pic>
      <p:cxnSp>
        <p:nvCxnSpPr>
          <p:cNvPr id="11" name="直接箭头连接符 10"/>
          <p:cNvCxnSpPr>
            <a:stCxn id="10" idx="3"/>
            <a:endCxn id="3" idx="1"/>
          </p:cNvCxnSpPr>
          <p:nvPr/>
        </p:nvCxnSpPr>
        <p:spPr>
          <a:xfrm>
            <a:off x="4141381" y="1460083"/>
            <a:ext cx="1302348" cy="2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78889" y="759362"/>
            <a:ext cx="290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Langevin Equation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24459" y="1099188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1391" y="2741111"/>
            <a:ext cx="4829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SDE Form of Diffusion Process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13" y="2322406"/>
            <a:ext cx="3238074" cy="3462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9" y="2353912"/>
            <a:ext cx="2109216" cy="28321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71391" y="1787495"/>
            <a:ext cx="583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Form of Diffusion Process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09" y="3202776"/>
            <a:ext cx="4144181" cy="35939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88" y="3541881"/>
            <a:ext cx="4371974" cy="6338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80993" y="4155626"/>
            <a:ext cx="226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Process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05" y="4538057"/>
            <a:ext cx="6757987" cy="4637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900904" y="5147858"/>
            <a:ext cx="189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 distribution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850816" y="5427920"/>
            <a:ext cx="285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Function, Unknown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stCxn id="25" idx="1"/>
          </p:cNvCxnSpPr>
          <p:nvPr/>
        </p:nvCxnSpPr>
        <p:spPr>
          <a:xfrm flipH="1" flipV="1">
            <a:off x="4489234" y="4916716"/>
            <a:ext cx="411670" cy="4158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6" idx="0"/>
          </p:cNvCxnSpPr>
          <p:nvPr/>
        </p:nvCxnSpPr>
        <p:spPr>
          <a:xfrm flipV="1">
            <a:off x="3279779" y="4968561"/>
            <a:ext cx="649924" cy="459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510119" y="5987019"/>
            <a:ext cx="353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Conditional Score Matching</a:t>
            </a:r>
          </a:p>
        </p:txBody>
      </p:sp>
      <p:cxnSp>
        <p:nvCxnSpPr>
          <p:cNvPr id="36" name="直接箭头连接符 35"/>
          <p:cNvCxnSpPr>
            <a:stCxn id="35" idx="0"/>
            <a:endCxn id="26" idx="2"/>
          </p:cNvCxnSpPr>
          <p:nvPr/>
        </p:nvCxnSpPr>
        <p:spPr>
          <a:xfrm flipV="1">
            <a:off x="3277982" y="5797252"/>
            <a:ext cx="1797" cy="1897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26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4106419" y="44100"/>
            <a:ext cx="112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4531" y="747296"/>
            <a:ext cx="414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SDE Form of Inverse Process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75374" y="1655312"/>
            <a:ext cx="307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 Noise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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>
            <a:stCxn id="26" idx="1"/>
          </p:cNvCxnSpPr>
          <p:nvPr/>
        </p:nvCxnSpPr>
        <p:spPr>
          <a:xfrm flipH="1" flipV="1">
            <a:off x="4352544" y="1584592"/>
            <a:ext cx="1322830" cy="2553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52" y="1122927"/>
            <a:ext cx="5513763" cy="67673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26243" y="1799661"/>
            <a:ext cx="414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Form of Inverse Process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199410"/>
            <a:ext cx="3263576" cy="1089259"/>
          </a:xfrm>
          <a:prstGeom prst="rect">
            <a:avLst/>
          </a:prstGeom>
        </p:spPr>
      </p:pic>
      <p:cxnSp>
        <p:nvCxnSpPr>
          <p:cNvPr id="34" name="直接箭头连接符 33"/>
          <p:cNvCxnSpPr/>
          <p:nvPr/>
        </p:nvCxnSpPr>
        <p:spPr>
          <a:xfrm flipH="1">
            <a:off x="741900" y="1153407"/>
            <a:ext cx="1813" cy="676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51" y="3288669"/>
            <a:ext cx="4897373" cy="71848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26243" y="3971124"/>
            <a:ext cx="261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a substitution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9" y="4036390"/>
            <a:ext cx="1106531" cy="461708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6939394" y="2965503"/>
            <a:ext cx="2186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ariation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constants</a:t>
            </a:r>
          </a:p>
          <a:p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曲线连接符 44"/>
          <p:cNvCxnSpPr>
            <a:stCxn id="27" idx="3"/>
            <a:endCxn id="37" idx="3"/>
          </p:cNvCxnSpPr>
          <p:nvPr/>
        </p:nvCxnSpPr>
        <p:spPr>
          <a:xfrm>
            <a:off x="5949626" y="2744040"/>
            <a:ext cx="816898" cy="903869"/>
          </a:xfrm>
          <a:prstGeom prst="curvedConnector3">
            <a:avLst>
              <a:gd name="adj1" fmla="val 12798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9" y="4452516"/>
            <a:ext cx="3265170" cy="63140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82" y="5054693"/>
            <a:ext cx="5907024" cy="810709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5553513" y="4920663"/>
            <a:ext cx="184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Expansion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5431652" y="4899256"/>
            <a:ext cx="243722" cy="3693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4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27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380995" y="0"/>
            <a:ext cx="264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DPM-Solver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26" y="592421"/>
            <a:ext cx="5907024" cy="81070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53091" y="1314224"/>
            <a:ext cx="3733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Zeroth-order Approximation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99" y="1706816"/>
            <a:ext cx="3766566" cy="57746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833673" y="1810884"/>
            <a:ext cx="184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DDIM!!!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3091" y="2244064"/>
            <a:ext cx="523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Approximation,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Runge-Kutta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23" y="2776644"/>
            <a:ext cx="7075477" cy="64798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84321" y="3478888"/>
            <a:ext cx="360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 the first-order derivative using two forward steps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6569966" y="3168032"/>
            <a:ext cx="574546" cy="310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7144512" y="3203301"/>
            <a:ext cx="469392" cy="287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2686049" y="1706816"/>
            <a:ext cx="4147623" cy="561432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995627" y="2792681"/>
            <a:ext cx="7160821" cy="585642"/>
          </a:xfrm>
          <a:prstGeom prst="round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27" y="3534499"/>
            <a:ext cx="4565904" cy="171177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22126" y="5262313"/>
            <a:ext cx="570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Approximation,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Runge-Kutta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305409" y="5778376"/>
            <a:ext cx="419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arxiv.org/abs/2206.00927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28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278579" y="18557"/>
            <a:ext cx="312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DPM-Solver++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37744" y="711789"/>
                <a:ext cx="391972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711789"/>
                <a:ext cx="3919728" cy="800219"/>
              </a:xfrm>
              <a:prstGeom prst="rect">
                <a:avLst/>
              </a:prstGeom>
              <a:blipFill>
                <a:blip r:embed="rId2"/>
                <a:stretch>
                  <a:fillRect l="-3110" t="-8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25" y="1375215"/>
            <a:ext cx="1990140" cy="65148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37744" y="1902804"/>
            <a:ext cx="6888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98" y="1368947"/>
            <a:ext cx="3075457" cy="651600"/>
          </a:xfrm>
          <a:prstGeom prst="rect">
            <a:avLst/>
          </a:prstGeom>
        </p:spPr>
      </p:pic>
      <p:cxnSp>
        <p:nvCxnSpPr>
          <p:cNvPr id="15" name="直接箭头连接符 14"/>
          <p:cNvCxnSpPr>
            <a:stCxn id="10" idx="1"/>
            <a:endCxn id="12" idx="3"/>
          </p:cNvCxnSpPr>
          <p:nvPr/>
        </p:nvCxnSpPr>
        <p:spPr>
          <a:xfrm flipH="1" flipV="1">
            <a:off x="4392955" y="1694747"/>
            <a:ext cx="656070" cy="62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64" y="2352502"/>
            <a:ext cx="4828032" cy="79186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37744" y="3322113"/>
            <a:ext cx="261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a substitution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90" y="3387379"/>
            <a:ext cx="1106531" cy="4617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79" y="3787026"/>
            <a:ext cx="3749802" cy="740785"/>
          </a:xfrm>
          <a:prstGeom prst="rect">
            <a:avLst/>
          </a:prstGeom>
        </p:spPr>
      </p:pic>
      <p:cxnSp>
        <p:nvCxnSpPr>
          <p:cNvPr id="36" name="直接箭头连接符 35"/>
          <p:cNvCxnSpPr>
            <a:stCxn id="18" idx="2"/>
            <a:endCxn id="21" idx="0"/>
          </p:cNvCxnSpPr>
          <p:nvPr/>
        </p:nvCxnSpPr>
        <p:spPr>
          <a:xfrm>
            <a:off x="4297680" y="3144369"/>
            <a:ext cx="0" cy="6426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332629" y="3264037"/>
            <a:ext cx="2186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ariation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constants</a:t>
            </a:r>
          </a:p>
          <a:p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37743" y="4608399"/>
            <a:ext cx="7438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Taylor expansion,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Runge-Kutta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similar to DPM-Solver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68" y="5051260"/>
            <a:ext cx="6091464" cy="64627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88893" y="5684029"/>
            <a:ext cx="432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arxiv.org/abs/2211.01095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447595" y="5082525"/>
            <a:ext cx="6228895" cy="561432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3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29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943810" y="4278659"/>
            <a:ext cx="312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DPM-Solver++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790"/>
            <a:ext cx="4601491" cy="23603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345" y="1059446"/>
            <a:ext cx="3819540" cy="477442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13283" y="3493629"/>
            <a:ext cx="264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DPM-Solver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22" idx="0"/>
          </p:cNvCxnSpPr>
          <p:nvPr/>
        </p:nvCxnSpPr>
        <p:spPr>
          <a:xfrm flipV="1">
            <a:off x="2437258" y="3200400"/>
            <a:ext cx="0" cy="2932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</p:cNvCxnSpPr>
          <p:nvPr/>
        </p:nvCxnSpPr>
        <p:spPr>
          <a:xfrm>
            <a:off x="4073343" y="4601825"/>
            <a:ext cx="608385" cy="1713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473651" y="107760"/>
            <a:ext cx="253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0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3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784763" y="692727"/>
            <a:ext cx="357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pic1.zhimg.com/v2-ec58283da6bc2a1b2bad14bc30b01de0_720w.jpg?source=172ae1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13" y="3167802"/>
            <a:ext cx="4554970" cy="31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30" y="1704301"/>
            <a:ext cx="2170737" cy="76219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373" y="1566231"/>
            <a:ext cx="2145350" cy="127435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14017" y="2053375"/>
            <a:ext cx="1960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Fitter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6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30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402336" y="1085088"/>
            <a:ext cx="4029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Methods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47978" y="1669863"/>
            <a:ext cx="5351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arxiv.org/abs/2010.02502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DDIM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47978" y="2131528"/>
            <a:ext cx="746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https://arxiv.org/abs/2303.01469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2336" y="2593193"/>
            <a:ext cx="698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High-Resolution/Multi-modality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47978" y="3195862"/>
            <a:ext cx="678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arxiv.org/abs/2105.05233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Classfier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Guidance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47978" y="3675421"/>
            <a:ext cx="678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https://arxiv.org/abs/2112.10741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Text2Image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47978" y="4180746"/>
            <a:ext cx="678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arxiv.org/abs/2112.10752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Stable Diffusion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47978" y="4642411"/>
            <a:ext cx="678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https://arxiv.org/abs/2212.09748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30015" y="5404075"/>
            <a:ext cx="162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46805" y="364387"/>
            <a:ext cx="298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Classic Paper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31</a:t>
            </a:fld>
            <a:endParaRPr lang="en-US"/>
          </a:p>
        </p:txBody>
      </p:sp>
      <p:sp>
        <p:nvSpPr>
          <p:cNvPr id="21" name="文本框 20"/>
          <p:cNvSpPr txBox="1"/>
          <p:nvPr/>
        </p:nvSpPr>
        <p:spPr>
          <a:xfrm>
            <a:off x="2025738" y="2894227"/>
            <a:ext cx="5092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08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4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951755" y="279673"/>
            <a:ext cx="1884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DDPM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138" y="1010294"/>
            <a:ext cx="6006899" cy="17841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201" y="5930164"/>
            <a:ext cx="4184772" cy="4261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135" y="4401432"/>
            <a:ext cx="6048782" cy="9432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95" y="3068247"/>
            <a:ext cx="3696863" cy="5481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09630" y="5457460"/>
            <a:ext cx="1192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70007" y="3788229"/>
            <a:ext cx="127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953310" y="4172406"/>
            <a:ext cx="3237379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2887095" y="5427597"/>
            <a:ext cx="3237379" cy="378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718037" y="4401431"/>
            <a:ext cx="142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Low-entropy</a:t>
            </a:r>
            <a:br>
              <a:rPr lang="en-US" altLang="zh-CN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en-US" altLang="zh-CN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2118" y="4401432"/>
            <a:ext cx="142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Max-entropy</a:t>
            </a:r>
            <a:br>
              <a:rPr lang="en-US" altLang="zh-CN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en-US" altLang="zh-CN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卡尔·弗里德里希·高斯介绍-卡尔·弗里德里希·高斯历史_趣历史网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84" y="5061507"/>
            <a:ext cx="834515" cy="117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5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5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153894" y="304800"/>
            <a:ext cx="3999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Process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4" y="1441317"/>
            <a:ext cx="4885306" cy="4975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3868" y="783271"/>
            <a:ext cx="3147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3868" y="2073674"/>
            <a:ext cx="39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Reparameterization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5" y="2524648"/>
            <a:ext cx="7755634" cy="5859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44" y="3553205"/>
            <a:ext cx="4951506" cy="280314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104" y="3146609"/>
            <a:ext cx="1275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6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028950" y="215350"/>
            <a:ext cx="3999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77" y="5956461"/>
            <a:ext cx="4851917" cy="399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06" y="1165527"/>
            <a:ext cx="4941269" cy="2461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46" y="3588023"/>
            <a:ext cx="4548544" cy="186568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93868" y="783271"/>
            <a:ext cx="2079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Bayes'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3868" y="5401136"/>
            <a:ext cx="112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Fitter: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乘号 44"/>
          <p:cNvSpPr/>
          <p:nvPr/>
        </p:nvSpPr>
        <p:spPr>
          <a:xfrm>
            <a:off x="5903463" y="5537426"/>
            <a:ext cx="369454" cy="535710"/>
          </a:xfrm>
          <a:prstGeom prst="mathMultiply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4572000" y="4818856"/>
            <a:ext cx="482951" cy="113348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841281" y="5044983"/>
            <a:ext cx="106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490048" y="525010"/>
            <a:ext cx="499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703" y="1040808"/>
            <a:ext cx="2079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03" y="1566467"/>
            <a:ext cx="3101788" cy="52480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9647" y="2084809"/>
            <a:ext cx="348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Inference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7" y="2464450"/>
            <a:ext cx="6580094" cy="2632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72284" y="5608764"/>
                <a:ext cx="6044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That’s why we choose to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zh-CN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84" y="5608764"/>
                <a:ext cx="6044912" cy="461665"/>
              </a:xfrm>
              <a:prstGeom prst="rect">
                <a:avLst/>
              </a:prstGeom>
              <a:blipFill>
                <a:blip r:embed="rId4"/>
                <a:stretch>
                  <a:fillRect l="-161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乘号 16"/>
          <p:cNvSpPr/>
          <p:nvPr/>
        </p:nvSpPr>
        <p:spPr>
          <a:xfrm>
            <a:off x="4387273" y="3587810"/>
            <a:ext cx="369454" cy="535710"/>
          </a:xfrm>
          <a:prstGeom prst="mathMultiply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乘号 17"/>
          <p:cNvSpPr/>
          <p:nvPr/>
        </p:nvSpPr>
        <p:spPr>
          <a:xfrm>
            <a:off x="7117196" y="3583120"/>
            <a:ext cx="369454" cy="535710"/>
          </a:xfrm>
          <a:prstGeom prst="mathMultiply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endCxn id="12" idx="0"/>
          </p:cNvCxnSpPr>
          <p:nvPr/>
        </p:nvCxnSpPr>
        <p:spPr>
          <a:xfrm flipH="1">
            <a:off x="4094740" y="5029200"/>
            <a:ext cx="1235780" cy="57956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305836" y="394477"/>
            <a:ext cx="303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0703" y="1040808"/>
            <a:ext cx="403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term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228704" y="2370396"/>
                <a:ext cx="2154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Fitting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704" y="2370396"/>
                <a:ext cx="2154263" cy="461665"/>
              </a:xfrm>
              <a:prstGeom prst="rect">
                <a:avLst/>
              </a:prstGeom>
              <a:blipFill>
                <a:blip r:embed="rId2"/>
                <a:stretch>
                  <a:fillRect l="-453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>
            <a:off x="3028950" y="2562334"/>
            <a:ext cx="2466415" cy="539454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4" y="3101788"/>
            <a:ext cx="2476128" cy="65965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4" y="1431239"/>
            <a:ext cx="7512423" cy="227248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40703" y="4071104"/>
            <a:ext cx="225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28650" y="6012526"/>
                <a:ext cx="2232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012526"/>
                <a:ext cx="2232212" cy="461665"/>
              </a:xfrm>
              <a:prstGeom prst="rect">
                <a:avLst/>
              </a:prstGeom>
              <a:blipFill>
                <a:blip r:embed="rId6"/>
                <a:stretch>
                  <a:fillRect l="-409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>
            <a:stCxn id="27" idx="0"/>
          </p:cNvCxnSpPr>
          <p:nvPr/>
        </p:nvCxnSpPr>
        <p:spPr>
          <a:xfrm flipV="1">
            <a:off x="1744756" y="5051597"/>
            <a:ext cx="1561079" cy="96092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5746377" y="3629747"/>
            <a:ext cx="1559858" cy="48527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261779" y="4086224"/>
            <a:ext cx="2577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Omit coefficients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788062" y="4547889"/>
            <a:ext cx="7512423" cy="1326375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34" y="4639464"/>
            <a:ext cx="6780081" cy="12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07B21-506E-F96F-6777-4E8F3C9C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44D6-5BEF-4891-AE15-9705E03A514A}" type="datetime1">
              <a:rPr lang="en-US" altLang="zh-CN" smtClean="0"/>
              <a:t>4/6/2025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E975D-FE5F-229E-5A56-E6B910E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Jinhao Zhang (HITSZ)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2BA1E-D03A-23DF-05CC-4745403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7294-D263-4A0A-8A0C-D41F000790CD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68973" y="447915"/>
            <a:ext cx="416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Sampling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78633"/>
            <a:ext cx="4683730" cy="225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8" y="3767602"/>
            <a:ext cx="4750174" cy="22497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56" y="4231297"/>
            <a:ext cx="4104259" cy="64070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H="1">
            <a:off x="4378036" y="4673600"/>
            <a:ext cx="1117600" cy="35628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2217097" y="1924418"/>
            <a:ext cx="2974110" cy="31334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 flipV="1">
            <a:off x="3436297" y="2197165"/>
            <a:ext cx="1754910" cy="6622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2223193" y="2263388"/>
            <a:ext cx="2974109" cy="16787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4773168" y="2467512"/>
            <a:ext cx="2492758" cy="51603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46" y="1662333"/>
            <a:ext cx="502081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740</Words>
  <Application>Microsoft Office PowerPoint</Application>
  <PresentationFormat>全屏显示(4:3)</PresentationFormat>
  <Paragraphs>265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等线</vt:lpstr>
      <vt:lpstr>华文新魏</vt:lpstr>
      <vt:lpstr>宋体</vt:lpstr>
      <vt:lpstr>Arial</vt:lpstr>
      <vt:lpstr>Calibri</vt:lpstr>
      <vt:lpstr>Calibri Light</vt:lpstr>
      <vt:lpstr>Cambria Math</vt:lpstr>
      <vt:lpstr>Century Gothic</vt:lpstr>
      <vt:lpstr>Times New Roman</vt:lpstr>
      <vt:lpstr>Trebuchet MS</vt:lpstr>
      <vt:lpstr>Wingdings</vt:lpstr>
      <vt:lpstr>Wingdings 3</vt:lpstr>
      <vt:lpstr>Office Theme</vt:lpstr>
      <vt:lpstr>Facet</vt:lpstr>
      <vt:lpstr>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</dc:creator>
  <cp:lastModifiedBy>PC</cp:lastModifiedBy>
  <cp:revision>1371</cp:revision>
  <cp:lastPrinted>2019-08-17T01:49:00Z</cp:lastPrinted>
  <dcterms:created xsi:type="dcterms:W3CDTF">2019-01-15T05:00:00Z</dcterms:created>
  <dcterms:modified xsi:type="dcterms:W3CDTF">2025-04-06T12:54:52Z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